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77" r:id="rId3"/>
    <p:sldId id="257" r:id="rId4"/>
    <p:sldId id="274" r:id="rId5"/>
    <p:sldId id="278" r:id="rId6"/>
    <p:sldId id="263" r:id="rId7"/>
    <p:sldId id="268" r:id="rId8"/>
    <p:sldId id="272" r:id="rId9"/>
    <p:sldId id="279" r:id="rId10"/>
    <p:sldId id="28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00"/>
    <a:srgbClr val="872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7"/>
    <p:restoredTop sz="94674"/>
  </p:normalViewPr>
  <p:slideViewPr>
    <p:cSldViewPr snapToGrid="0">
      <p:cViewPr varScale="1">
        <p:scale>
          <a:sx n="105" d="100"/>
          <a:sy n="105" d="100"/>
        </p:scale>
        <p:origin x="750" y="96"/>
      </p:cViewPr>
      <p:guideLst>
        <p:guide orient="horz" pos="2160"/>
        <p:guide pos="38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0A9ED-BFF2-E34E-A8BE-F33C2D57012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4991B-2BC8-1B49-873E-4563E578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8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60826-2F3D-F048-5553-BCFB14E64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121B-004C-43B3-39A7-3F5B8D6FD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FAE89-8B5D-3115-3E44-9044ECEE9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24CB-E745-DF43-B42F-6EA5A7945B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12752-7133-C251-534B-D1BB6340E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3EDD8-DD25-1554-F726-DD0A9172D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C74E-2A24-A94A-BC28-655529C1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3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F907D-46C8-C026-B256-62CBA04F8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3432D5-9540-C001-8B32-EC837A351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509EA-18F1-24B0-1BCE-6EF35E732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24CB-E745-DF43-B42F-6EA5A7945B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7D692-CD5C-8733-F0BE-CDA0D485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93516-B513-1B50-FE3A-7E51D47F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C74E-2A24-A94A-BC28-655529C1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9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3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3BA2E4-683A-78A2-66E6-C7D730272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9EB16-22F1-054F-1CCF-568AC563F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DF64B-E21B-CCD8-17D5-FB95860F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24CB-E745-DF43-B42F-6EA5A7945B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78BBE-2817-4B1E-87E8-74EBACCD4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6EAEE-105B-6F89-E5BA-E8F0F05CB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C74E-2A24-A94A-BC28-655529C1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3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506D3-A01C-0F01-86A4-D2751FE0B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28C8-73CE-2358-0BCE-80E34B5D5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3A557-A6E1-322F-F980-84847FAE6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24CB-E745-DF43-B42F-6EA5A7945B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AC905-99E7-59EE-8472-8C2AD6A3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A5B7D-38C4-303A-37A9-213212D4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C74E-2A24-A94A-BC28-655529C1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8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3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1AF7F-ECD4-1987-7415-409CCA3EE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8626F-FE69-9426-3B11-52686E67B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37BFF-B763-955D-93F4-DB3B1226B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24CB-E745-DF43-B42F-6EA5A7945B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8ED31-9555-9F2A-304F-39356941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90336-9E14-47CD-3C27-87279B2E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C74E-2A24-A94A-BC28-655529C1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3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6BAD1-EFB0-9D17-222F-605C873CD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6E0A0-F2B4-3A15-4869-40A6CDD15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17D45-2746-FECF-27FF-DB1BEE4BC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7135B-9A27-81BF-2ABA-92D18C84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24CB-E745-DF43-B42F-6EA5A7945B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0BF16-4018-F8DD-7F15-31C4D2EC1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2DF09-BD8E-A3B4-F4EF-2E8548281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C74E-2A24-A94A-BC28-655529C1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3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216D9-B526-88E7-B597-30B9112B0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00AD5-3338-C677-C523-8BBFBB575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9AEDE-CDA6-91F6-E077-13EDFA2A1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F02CE-442A-CD93-52BA-DA5D778A5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F5C4F2-F309-3547-A6EB-F2FD6E9C3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1607B1-CCD6-788D-9EB6-F41DAE629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24CB-E745-DF43-B42F-6EA5A7945B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6E945-B8A7-4690-D5CF-578A9788F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4ACEAB-D10F-8507-8DDF-4C8797BF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C74E-2A24-A94A-BC28-655529C1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3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8308C-D643-878F-7373-00A6A321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29B9A-5CCA-5518-D89E-33677A8C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24CB-E745-DF43-B42F-6EA5A7945B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20C36-BB25-2553-447D-1AE56982F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55CDE-494B-6C3D-2F35-4B19EC44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C74E-2A24-A94A-BC28-655529C1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3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85B5EE-03AB-D995-1483-E6F5649F3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24CB-E745-DF43-B42F-6EA5A7945B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40FBF4-452F-51E3-D6F7-520E7D125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40EAA-FFDC-8767-BF0C-11DF89B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C74E-2A24-A94A-BC28-655529C1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3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87932-2CD1-6F30-0ECF-2EA8A6BCD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0DDAB-30A6-73F7-76F5-E13DD5EB5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0B170-B319-867B-5640-8B68F94B6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016FF-8FC4-22EF-A3E3-AD9079633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24CB-E745-DF43-B42F-6EA5A7945B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DE800-5912-19D9-0A65-9CC10901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D01C9-29E9-310C-A61A-EF6D44EC0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C74E-2A24-A94A-BC28-655529C1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9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3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198EE-83EB-2F65-032D-397B4ED9B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E435D1-60E2-DB35-C6DF-ABF5B46CB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ED7E1-472E-7912-D221-5AD62B8BB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1A50A-0EE0-912F-BAA1-45EAEA62B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24CB-E745-DF43-B42F-6EA5A7945B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8B907-3E32-FD1A-6122-22BFF6A1B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5D9CF-F67B-27A9-003D-11502548C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C74E-2A24-A94A-BC28-655529C1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0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3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AF59B-E539-9B83-63E0-DC00DA3C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C9B94-D6D5-F960-9501-88115C00B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3DF9E-4757-8727-39F6-5160A474C8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824CB-E745-DF43-B42F-6EA5A7945B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E4A1C-CD31-F242-4CBC-BB9655ED8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E2F12-F313-56F7-ECF3-477A77EBE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3C74E-2A24-A94A-BC28-655529C1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3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38DF5-2435-6CBC-63DD-210E5EC64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885066"/>
          </a:xfrm>
        </p:spPr>
        <p:txBody>
          <a:bodyPr>
            <a:normAutofit/>
          </a:bodyPr>
          <a:lstStyle/>
          <a:p>
            <a:br>
              <a:rPr lang="en-US" sz="6600" b="1" dirty="0">
                <a:solidFill>
                  <a:srgbClr val="00B0F0"/>
                </a:solidFill>
              </a:rPr>
            </a:br>
            <a:br>
              <a:rPr lang="en-US" sz="6600" b="1" dirty="0">
                <a:solidFill>
                  <a:srgbClr val="00B0F0"/>
                </a:solidFill>
              </a:rPr>
            </a:br>
            <a:br>
              <a:rPr lang="en-US" sz="6600" b="1" dirty="0">
                <a:solidFill>
                  <a:srgbClr val="00B0F0"/>
                </a:solidFill>
              </a:rPr>
            </a:br>
            <a:r>
              <a:rPr lang="en-US" sz="6600" b="1" dirty="0">
                <a:solidFill>
                  <a:schemeClr val="accent2"/>
                </a:solidFill>
              </a:rPr>
              <a:t>R</a:t>
            </a:r>
            <a:r>
              <a:rPr lang="en-US" sz="6600" b="1" dirty="0">
                <a:solidFill>
                  <a:srgbClr val="00B0F0"/>
                </a:solidFill>
              </a:rPr>
              <a:t>iverside </a:t>
            </a:r>
            <a:r>
              <a:rPr lang="en-US" sz="6600" b="1" dirty="0">
                <a:solidFill>
                  <a:schemeClr val="accent6"/>
                </a:solidFill>
              </a:rPr>
              <a:t>P</a:t>
            </a:r>
            <a:r>
              <a:rPr lang="en-US" sz="6600" b="1" dirty="0">
                <a:solidFill>
                  <a:srgbClr val="00B0F0"/>
                </a:solidFill>
              </a:rPr>
              <a:t>atient </a:t>
            </a:r>
            <a:r>
              <a:rPr lang="en-US" sz="6600" b="1" dirty="0">
                <a:solidFill>
                  <a:srgbClr val="8728B4"/>
                </a:solidFill>
              </a:rPr>
              <a:t>G</a:t>
            </a:r>
            <a:r>
              <a:rPr lang="en-US" sz="6600" b="1" dirty="0">
                <a:solidFill>
                  <a:srgbClr val="00B0F0"/>
                </a:solidFill>
              </a:rPr>
              <a:t>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3805B-16CA-CD79-DB9A-512876F7D0CC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419601" y="1727013"/>
            <a:ext cx="2703286" cy="2250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EACEA5-C104-4D65-255B-C86945182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1" y="1727013"/>
            <a:ext cx="2703286" cy="225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49256"/>
      </p:ext>
    </p:extLst>
  </p:cSld>
  <p:clrMapOvr>
    <a:masterClrMapping/>
  </p:clrMapOvr>
  <p:transition spd="slow" advClick="0" advTm="6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4CE33-1B29-D799-9360-999E73C5D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786" y="1524000"/>
            <a:ext cx="6692900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014C9A-0A1D-AD45-AB26-24D5AD1797D3}"/>
              </a:ext>
            </a:extLst>
          </p:cNvPr>
          <p:cNvSpPr txBox="1"/>
          <p:nvPr/>
        </p:nvSpPr>
        <p:spPr>
          <a:xfrm>
            <a:off x="2453924" y="1974143"/>
            <a:ext cx="609829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00B0F0"/>
                </a:solidFill>
              </a:rPr>
              <a:t>Thank You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00B0F0"/>
                </a:solidFill>
              </a:rPr>
              <a:t>For Taking The Time To Read This</a:t>
            </a:r>
          </a:p>
        </p:txBody>
      </p:sp>
    </p:spTree>
    <p:extLst>
      <p:ext uri="{BB962C8B-B14F-4D97-AF65-F5344CB8AC3E}">
        <p14:creationId xmlns:p14="http://schemas.microsoft.com/office/powerpoint/2010/main" val="497799066"/>
      </p:ext>
    </p:extLst>
  </p:cSld>
  <p:clrMapOvr>
    <a:masterClrMapping/>
  </p:clrMapOvr>
  <p:transition spd="slow" advClick="0" advTm="10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36717-8EDA-2DC6-CE0B-EE2BB8F3D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03038-2AAE-20EB-1FAC-243FF2FAA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12" y="555453"/>
            <a:ext cx="3738135" cy="2803601"/>
          </a:xfrm>
          <a:prstGeom prst="rect">
            <a:avLst/>
          </a:prstGeom>
        </p:spPr>
      </p:pic>
      <p:pic>
        <p:nvPicPr>
          <p:cNvPr id="16" name="Content Placeholder 8">
            <a:extLst>
              <a:ext uri="{FF2B5EF4-FFF2-40B4-BE49-F238E27FC236}">
                <a16:creationId xmlns:a16="http://schemas.microsoft.com/office/drawing/2014/main" id="{12B0A2DF-7093-3D0A-39BB-82CA9077B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52" y="3627607"/>
            <a:ext cx="3783741" cy="28378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8A397A-39F0-9AE6-6CD1-A89CF6B6E110}"/>
              </a:ext>
            </a:extLst>
          </p:cNvPr>
          <p:cNvSpPr txBox="1">
            <a:spLocks/>
          </p:cNvSpPr>
          <p:nvPr/>
        </p:nvSpPr>
        <p:spPr>
          <a:xfrm>
            <a:off x="1524000" y="3188043"/>
            <a:ext cx="4346556" cy="963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6600" b="1" dirty="0">
                <a:solidFill>
                  <a:srgbClr val="00B0F0"/>
                </a:solidFill>
              </a:rPr>
            </a:br>
            <a:br>
              <a:rPr lang="en-US" sz="6600" b="1" dirty="0">
                <a:solidFill>
                  <a:srgbClr val="00B0F0"/>
                </a:solidFill>
              </a:rPr>
            </a:br>
            <a:endParaRPr lang="en-US" sz="6600" b="1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21DD3-7530-DC66-B907-F1477FC746C7}"/>
              </a:ext>
            </a:extLst>
          </p:cNvPr>
          <p:cNvSpPr txBox="1"/>
          <p:nvPr/>
        </p:nvSpPr>
        <p:spPr>
          <a:xfrm>
            <a:off x="4428633" y="5822223"/>
            <a:ext cx="3411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800" b="1" dirty="0">
                <a:solidFill>
                  <a:srgbClr val="00B0F0"/>
                </a:solidFill>
              </a:rPr>
            </a:br>
            <a:r>
              <a:rPr lang="en-US" sz="2400" b="1" dirty="0">
                <a:solidFill>
                  <a:schemeClr val="accent2"/>
                </a:solidFill>
              </a:rPr>
              <a:t>R</a:t>
            </a:r>
            <a:r>
              <a:rPr lang="en-US" sz="2400" b="1" dirty="0">
                <a:solidFill>
                  <a:srgbClr val="00B0F0"/>
                </a:solidFill>
              </a:rPr>
              <a:t>iverside </a:t>
            </a:r>
            <a:r>
              <a:rPr lang="en-US" sz="2400" b="1" dirty="0">
                <a:solidFill>
                  <a:schemeClr val="accent6"/>
                </a:solidFill>
              </a:rPr>
              <a:t>P</a:t>
            </a:r>
            <a:r>
              <a:rPr lang="en-US" sz="2400" b="1" dirty="0">
                <a:solidFill>
                  <a:srgbClr val="00B0F0"/>
                </a:solidFill>
              </a:rPr>
              <a:t>atient </a:t>
            </a:r>
            <a:r>
              <a:rPr lang="en-US" sz="2400" b="1" dirty="0">
                <a:solidFill>
                  <a:srgbClr val="8728B4"/>
                </a:solidFill>
              </a:rPr>
              <a:t>G</a:t>
            </a:r>
            <a:r>
              <a:rPr lang="en-US" sz="2400" b="1" dirty="0">
                <a:solidFill>
                  <a:srgbClr val="00B0F0"/>
                </a:solidFill>
              </a:rPr>
              <a:t>roup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0F20E6-E577-6CFB-12BF-FA1A2263B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766" y="4025092"/>
            <a:ext cx="2318546" cy="19298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99673D-8FF7-2623-00B8-3EA728304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129" y="365125"/>
            <a:ext cx="2872543" cy="3301774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D7C5EDC7-10BB-55F6-588E-2EDF9F72F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783385" y="3791707"/>
            <a:ext cx="4167165" cy="289662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C1EA19-3247-1A0C-2FCC-7508598EB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4092" y="761463"/>
            <a:ext cx="4167165" cy="291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59108"/>
      </p:ext>
    </p:extLst>
  </p:cSld>
  <p:clrMapOvr>
    <a:masterClrMapping/>
  </p:clrMapOvr>
  <p:transition spd="slow" advClick="0" advTm="6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9373-F570-EEB3-ED73-10266B90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+mn-lt"/>
              </a:rPr>
              <a:t>What are we trying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A555B-DCFC-772B-2BEE-A199698F3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2838"/>
          </a:xfrm>
        </p:spPr>
        <p:txBody>
          <a:bodyPr>
            <a:normAutofit/>
          </a:bodyPr>
          <a:lstStyle/>
          <a:p>
            <a:r>
              <a:rPr lang="en-GB" i="0" u="none" strike="noStrike" dirty="0">
                <a:solidFill>
                  <a:srgbClr val="000000"/>
                </a:solidFill>
                <a:effectLst/>
              </a:rPr>
              <a:t>Work with the practice to improve patients understanding as to what is available at their GP Practice</a:t>
            </a:r>
            <a:endParaRPr lang="en-US" dirty="0">
              <a:effectLst/>
            </a:endParaRPr>
          </a:p>
          <a:p>
            <a:pPr marL="0" indent="0">
              <a:buNone/>
            </a:pPr>
            <a:endParaRPr lang="en-US" sz="2400" dirty="0">
              <a:effectLst/>
            </a:endParaRPr>
          </a:p>
          <a:p>
            <a:r>
              <a:rPr lang="en-US" dirty="0">
                <a:effectLst/>
              </a:rPr>
              <a:t>Work with the practice </a:t>
            </a:r>
            <a:r>
              <a:rPr lang="en-GB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to promote initiatives for the benefit of patients</a:t>
            </a:r>
          </a:p>
          <a:p>
            <a:pPr marL="0" indent="0">
              <a:buNone/>
            </a:pPr>
            <a:endParaRPr lang="en-GB" sz="2400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i="0" u="none" strike="noStrike" dirty="0">
                <a:solidFill>
                  <a:srgbClr val="000000"/>
                </a:solidFill>
                <a:effectLst/>
              </a:rPr>
              <a:t>Help us all as patients understand how we can improve our health and wellbeing.</a:t>
            </a:r>
            <a:endParaRPr lang="en-GB" kern="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18569"/>
      </p:ext>
    </p:extLst>
  </p:cSld>
  <p:clrMapOvr>
    <a:masterClrMapping/>
  </p:clrMapOvr>
  <p:transition spd="slow" advClick="0" advTm="14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584E4-B4E7-277D-F183-7D3D5071D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+mn-lt"/>
              </a:rPr>
              <a:t>               </a:t>
            </a:r>
            <a:r>
              <a:rPr lang="en-US" sz="4800" b="1" dirty="0">
                <a:solidFill>
                  <a:srgbClr val="00B0F0"/>
                </a:solidFill>
                <a:latin typeface="+mn-lt"/>
              </a:rPr>
              <a:t>How we hope to do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9897-CDE6-7BCF-3CA1-984F86A6B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709420"/>
            <a:ext cx="10033000" cy="3141980"/>
          </a:xfrm>
        </p:spPr>
        <p:txBody>
          <a:bodyPr>
            <a:noAutofit/>
          </a:bodyPr>
          <a:lstStyle/>
          <a:p>
            <a:r>
              <a:rPr lang="en-US" sz="2600" dirty="0"/>
              <a:t>Provide various </a:t>
            </a:r>
            <a:r>
              <a:rPr lang="en-GB" sz="2600" dirty="0">
                <a:effectLst/>
                <a:ea typeface="Calibri" panose="020F0502020204030204" pitchFamily="34" charset="0"/>
              </a:rPr>
              <a:t>opportunities to share your experience </a:t>
            </a:r>
            <a:r>
              <a:rPr lang="en-GB" sz="2600" dirty="0"/>
              <a:t>as a Riverside patient and/or a carer</a:t>
            </a:r>
          </a:p>
          <a:p>
            <a:pPr marL="0" indent="0">
              <a:buNone/>
            </a:pPr>
            <a:endParaRPr lang="en-GB" sz="2600" dirty="0"/>
          </a:p>
          <a:p>
            <a:r>
              <a:rPr lang="en-US" sz="2600" dirty="0"/>
              <a:t>Work with practice staff to plan and promote activities and events specifically for Riverside patients</a:t>
            </a:r>
          </a:p>
          <a:p>
            <a:pPr marL="0" indent="0">
              <a:buNone/>
            </a:pPr>
            <a:endParaRPr lang="en-US" sz="2600" dirty="0"/>
          </a:p>
          <a:p>
            <a:pPr defTabSz="-3124200"/>
            <a:r>
              <a:rPr lang="en-US" sz="2600" dirty="0"/>
              <a:t>Share information on general health &amp; wellbeing activities in the local area</a:t>
            </a:r>
          </a:p>
          <a:p>
            <a:pPr marL="0" indent="0">
              <a:buNone/>
            </a:pPr>
            <a:endParaRPr lang="en-US" sz="2600" dirty="0"/>
          </a:p>
          <a:p>
            <a:endParaRPr lang="en-GB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90727859"/>
      </p:ext>
    </p:extLst>
  </p:cSld>
  <p:clrMapOvr>
    <a:masterClrMapping/>
  </p:clrMapOvr>
  <p:transition spd="slow" advClick="0" advTm="14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772FB0-BAF8-2AE6-94DF-832E4026F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59167" y="0"/>
            <a:ext cx="13089971" cy="729650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241CC4-8467-781C-7B0D-62F9BA60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06" y="365126"/>
            <a:ext cx="11639784" cy="4792502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  <a:latin typeface="+mn-lt"/>
              </a:rPr>
              <a:t>Riverside Patients Walk &amp; Talk 16 May 2025</a:t>
            </a:r>
          </a:p>
        </p:txBody>
      </p:sp>
    </p:spTree>
    <p:extLst>
      <p:ext uri="{BB962C8B-B14F-4D97-AF65-F5344CB8AC3E}">
        <p14:creationId xmlns:p14="http://schemas.microsoft.com/office/powerpoint/2010/main" val="210206090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323FD-45B4-2F51-CEFB-9D199F155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+mn-lt"/>
              </a:rPr>
              <a:t>How can you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89012-60D7-4BB7-D609-BC1F66A4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393" y="1500027"/>
            <a:ext cx="10515600" cy="48099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Join the </a:t>
            </a:r>
            <a:r>
              <a:rPr lang="en-US" b="1" dirty="0">
                <a:solidFill>
                  <a:srgbClr val="00B0F0"/>
                </a:solidFill>
              </a:rPr>
              <a:t>RPG</a:t>
            </a:r>
            <a:r>
              <a:rPr lang="en-US" b="1" dirty="0"/>
              <a:t> </a:t>
            </a:r>
            <a:r>
              <a:rPr lang="en-US" b="1" dirty="0">
                <a:solidFill>
                  <a:srgbClr val="00B0F0"/>
                </a:solidFill>
              </a:rPr>
              <a:t>mailing list </a:t>
            </a:r>
            <a:r>
              <a:rPr lang="en-US" dirty="0"/>
              <a:t>if you would like to get regular updates on what we are doing, share your views and meet us informally.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Register as an </a:t>
            </a:r>
            <a:r>
              <a:rPr lang="en-US" b="1" dirty="0">
                <a:solidFill>
                  <a:srgbClr val="00B0F0"/>
                </a:solidFill>
              </a:rPr>
              <a:t>RPG Volunteer </a:t>
            </a:r>
            <a:r>
              <a:rPr lang="en-US" dirty="0"/>
              <a:t>to be invited to help when we host health &amp; wellbeing activities, get-togethers in local cafés or assist with vaccination days.</a:t>
            </a:r>
          </a:p>
          <a:p>
            <a:endParaRPr lang="en-US" dirty="0"/>
          </a:p>
          <a:p>
            <a:r>
              <a:rPr lang="en-US" b="1" dirty="0">
                <a:solidFill>
                  <a:srgbClr val="00B0F0"/>
                </a:solidFill>
              </a:rPr>
              <a:t>Offer your skills to the RPG group</a:t>
            </a:r>
            <a:r>
              <a:rPr lang="en-US" dirty="0"/>
              <a:t>. At the moment, we are looking for people who could help with with technology, data searches and leaflet &amp; poster design, and would welcome younger members.</a:t>
            </a:r>
          </a:p>
          <a:p>
            <a:pPr marL="0" indent="0">
              <a:buNone/>
            </a:pPr>
            <a:r>
              <a:rPr lang="en-US" sz="3200" dirty="0"/>
              <a:t>    </a:t>
            </a:r>
          </a:p>
          <a:p>
            <a:pPr marL="0" indent="0">
              <a:buNone/>
            </a:pP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082121"/>
      </p:ext>
    </p:extLst>
  </p:cSld>
  <p:clrMapOvr>
    <a:masterClrMapping/>
  </p:clrMapOvr>
  <p:transition spd="slow" advClick="0" advTm="14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39A77-1F1B-CA1A-898E-8CC65F0C6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91" y="365125"/>
            <a:ext cx="10634609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4309A1-F538-3962-C00E-A4C5DFCE9792}"/>
              </a:ext>
            </a:extLst>
          </p:cNvPr>
          <p:cNvSpPr txBox="1"/>
          <p:nvPr/>
        </p:nvSpPr>
        <p:spPr>
          <a:xfrm>
            <a:off x="6413999" y="1504352"/>
            <a:ext cx="493980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There’s a little blue leaflet in each waiting area with the names and contact details for Diane &amp; Wendy our co-chairs. Please </a:t>
            </a:r>
            <a:r>
              <a:rPr lang="en-US" sz="2800" b="1" dirty="0">
                <a:solidFill>
                  <a:srgbClr val="FF0000"/>
                </a:solidFill>
              </a:rPr>
              <a:t>email us </a:t>
            </a:r>
            <a:r>
              <a:rPr lang="en-US" sz="2800" dirty="0"/>
              <a:t>if you want to </a:t>
            </a:r>
          </a:p>
          <a:p>
            <a:r>
              <a:rPr lang="en-US" sz="2800" dirty="0"/>
              <a:t>be put on our mailing list or </a:t>
            </a:r>
          </a:p>
          <a:p>
            <a:r>
              <a:rPr lang="en-US" sz="2800" dirty="0"/>
              <a:t>become a RPG volunteer or share your skills.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9EEDFBF-3C82-0B26-D2BA-886138318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/>
          <a:stretch>
            <a:fillRect/>
          </a:stretch>
        </p:blipFill>
        <p:spPr>
          <a:xfrm>
            <a:off x="1021958" y="817701"/>
            <a:ext cx="5074042" cy="3553377"/>
          </a:xfrm>
        </p:spPr>
      </p:pic>
      <p:pic>
        <p:nvPicPr>
          <p:cNvPr id="3" name="Content Placeholder 11">
            <a:extLst>
              <a:ext uri="{FF2B5EF4-FFF2-40B4-BE49-F238E27FC236}">
                <a16:creationId xmlns:a16="http://schemas.microsoft.com/office/drawing/2014/main" id="{686FE101-009A-D200-5203-DC749B52A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58" y="817701"/>
            <a:ext cx="5074042" cy="355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6966"/>
      </p:ext>
    </p:extLst>
  </p:cSld>
  <p:clrMapOvr>
    <a:masterClrMapping/>
  </p:clrMapOvr>
  <p:transition spd="slow" advClick="0" advTm="1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206FD-821B-40D5-6A6E-0D250B09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B37150A6-B45C-266D-8139-5B3FEB1FC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/>
          <a:stretch>
            <a:fillRect/>
          </a:stretch>
        </p:blipFill>
        <p:spPr>
          <a:xfrm>
            <a:off x="6228524" y="638618"/>
            <a:ext cx="5277324" cy="369573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99560-861E-BD43-626E-9EA77ABFC7D1}"/>
              </a:ext>
            </a:extLst>
          </p:cNvPr>
          <p:cNvSpPr txBox="1"/>
          <p:nvPr/>
        </p:nvSpPr>
        <p:spPr>
          <a:xfrm>
            <a:off x="1020417" y="2160103"/>
            <a:ext cx="494306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If you don’t have access to a mobile phone or computer, please write your </a:t>
            </a:r>
            <a:r>
              <a:rPr lang="en-US" sz="3200" b="1" dirty="0">
                <a:solidFill>
                  <a:srgbClr val="FF0000"/>
                </a:solidFill>
              </a:rPr>
              <a:t>name</a:t>
            </a:r>
            <a:r>
              <a:rPr lang="en-US" sz="3200" dirty="0"/>
              <a:t> and </a:t>
            </a:r>
            <a:r>
              <a:rPr lang="en-US" sz="3200" b="1" dirty="0">
                <a:solidFill>
                  <a:srgbClr val="FF0000"/>
                </a:solidFill>
              </a:rPr>
              <a:t>landline number </a:t>
            </a:r>
            <a:r>
              <a:rPr lang="en-US" sz="3200" dirty="0"/>
              <a:t>on the back of a blue leaflet and leave it with the reception staff and Diane or Wendy will contact you.</a:t>
            </a:r>
          </a:p>
          <a:p>
            <a:endParaRPr lang="en-US" dirty="0"/>
          </a:p>
        </p:txBody>
      </p:sp>
      <p:pic>
        <p:nvPicPr>
          <p:cNvPr id="3" name="Content Placeholder 11">
            <a:extLst>
              <a:ext uri="{FF2B5EF4-FFF2-40B4-BE49-F238E27FC236}">
                <a16:creationId xmlns:a16="http://schemas.microsoft.com/office/drawing/2014/main" id="{23606757-8878-40E4-5B24-F10CE637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4" y="638618"/>
            <a:ext cx="5277324" cy="369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39993"/>
      </p:ext>
    </p:extLst>
  </p:cSld>
  <p:clrMapOvr>
    <a:masterClrMapping/>
  </p:clrMapOvr>
  <p:transition spd="slow" advClick="0" advTm="1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082AE-7712-1E9F-3735-4E68090A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D75DF-D5C5-24D2-71BB-0714C2427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17" y="287677"/>
            <a:ext cx="10787865" cy="620519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n-US" dirty="0"/>
          </a:p>
          <a:p>
            <a:pPr marL="0" indent="0" algn="ctr">
              <a:buNone/>
            </a:pPr>
            <a:endParaRPr lang="en-US" sz="3800" dirty="0"/>
          </a:p>
          <a:p>
            <a:pPr marL="0" indent="0" algn="ctr">
              <a:buNone/>
            </a:pPr>
            <a:endParaRPr lang="en-US" sz="3800" dirty="0"/>
          </a:p>
          <a:p>
            <a:pPr marL="0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3800" dirty="0"/>
          </a:p>
          <a:p>
            <a:pPr marL="0" indent="0" algn="r">
              <a:buNone/>
            </a:pPr>
            <a:endParaRPr lang="en-US" sz="3800" dirty="0"/>
          </a:p>
          <a:p>
            <a:pPr marL="0" indent="0" algn="r">
              <a:buNone/>
            </a:pPr>
            <a:endParaRPr lang="en-US" sz="3800" dirty="0"/>
          </a:p>
          <a:p>
            <a:pPr marL="0" indent="0" algn="r">
              <a:buNone/>
            </a:pPr>
            <a:endParaRPr lang="en-US" sz="38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3735D89-F7FC-1E58-98BF-5EDDD543D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09" y="1205948"/>
            <a:ext cx="11663007" cy="5286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5397CF-86B7-2A03-73E7-A9DA8ADC59F4}"/>
              </a:ext>
            </a:extLst>
          </p:cNvPr>
          <p:cNvSpPr txBox="1"/>
          <p:nvPr/>
        </p:nvSpPr>
        <p:spPr>
          <a:xfrm>
            <a:off x="321095" y="4932828"/>
            <a:ext cx="117124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</a:rPr>
              <a:t>If you read this on the Riverside website or Facebook page and would like to be on our mailing list OR be an RPG volunteer or contribute skills, please contact    </a:t>
            </a:r>
            <a:r>
              <a:rPr lang="en-US" sz="2400" dirty="0">
                <a:solidFill>
                  <a:schemeClr val="bg1"/>
                </a:solidFill>
              </a:rPr>
              <a:t>Diane: </a:t>
            </a:r>
            <a:r>
              <a:rPr lang="en-US" sz="2400" dirty="0" err="1">
                <a:solidFill>
                  <a:schemeClr val="bg1"/>
                </a:solidFill>
              </a:rPr>
              <a:t>dianestonehouse@icloud.com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err="1">
                <a:solidFill>
                  <a:schemeClr val="bg1"/>
                </a:solidFill>
              </a:rPr>
              <a:t>Wendy:wendy.faulknall@googlemail.com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90338"/>
      </p:ext>
    </p:extLst>
  </p:cSld>
  <p:clrMapOvr>
    <a:masterClrMapping/>
  </p:clrMapOvr>
  <p:transition spd="slow" advClick="0" advTm="10000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9037</TotalTime>
  <Words>362</Words>
  <Application>Microsoft Office PowerPoint</Application>
  <PresentationFormat>Widescreen</PresentationFormat>
  <Paragraphs>39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   Riverside Patient Group</vt:lpstr>
      <vt:lpstr>PowerPoint Presentation</vt:lpstr>
      <vt:lpstr>What are we trying to do?</vt:lpstr>
      <vt:lpstr>               How we hope to do this</vt:lpstr>
      <vt:lpstr>Riverside Patients Walk &amp; Talk 16 May 2025</vt:lpstr>
      <vt:lpstr>How can you help?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Riverside Patient Group</dc:title>
  <dc:creator>Diane Peacock</dc:creator>
  <cp:lastModifiedBy>GRIFFITHS, Sue (RIVERSIDE MED PRACTICE - M82006)</cp:lastModifiedBy>
  <cp:revision>61</cp:revision>
  <cp:lastPrinted>2025-09-03T08:14:31Z</cp:lastPrinted>
  <dcterms:created xsi:type="dcterms:W3CDTF">2025-04-23T08:04:58Z</dcterms:created>
  <dcterms:modified xsi:type="dcterms:W3CDTF">2025-12-23T13:01:16Z</dcterms:modified>
</cp:coreProperties>
</file>